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59" r:id="rId7"/>
    <p:sldId id="260" r:id="rId8"/>
    <p:sldId id="269" r:id="rId9"/>
    <p:sldId id="270" r:id="rId10"/>
    <p:sldId id="263" r:id="rId11"/>
    <p:sldId id="266" r:id="rId12"/>
    <p:sldId id="268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81074-F56F-4D1A-9647-B60AB343AA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06132D-367B-4C07-B9FB-E9EAB874D6E0}">
      <dgm:prSet/>
      <dgm:spPr/>
      <dgm:t>
        <a:bodyPr/>
        <a:lstStyle/>
        <a:p>
          <a:r>
            <a:rPr lang="nb-NO"/>
            <a:t>8A: Stig Rune Elvedahl  og Signe Vartdal Carlsen</a:t>
          </a:r>
          <a:endParaRPr lang="en-US"/>
        </a:p>
      </dgm:t>
    </dgm:pt>
    <dgm:pt modelId="{950C0A69-42EE-4815-96F5-178DFFCB41A3}" type="parTrans" cxnId="{5A38A185-31D0-4B94-810F-0AE157FC9050}">
      <dgm:prSet/>
      <dgm:spPr/>
      <dgm:t>
        <a:bodyPr/>
        <a:lstStyle/>
        <a:p>
          <a:endParaRPr lang="en-US"/>
        </a:p>
      </dgm:t>
    </dgm:pt>
    <dgm:pt modelId="{963F9E74-A514-4DE6-B3BF-B1B1E9931627}" type="sibTrans" cxnId="{5A38A185-31D0-4B94-810F-0AE157FC9050}">
      <dgm:prSet/>
      <dgm:spPr/>
      <dgm:t>
        <a:bodyPr/>
        <a:lstStyle/>
        <a:p>
          <a:endParaRPr lang="en-US"/>
        </a:p>
      </dgm:t>
    </dgm:pt>
    <dgm:pt modelId="{413EC0D2-2BC5-44A3-A290-C40D23B82277}">
      <dgm:prSet/>
      <dgm:spPr/>
      <dgm:t>
        <a:bodyPr/>
        <a:lstStyle/>
        <a:p>
          <a:r>
            <a:rPr lang="nb-NO"/>
            <a:t>8B: Dagny Markus Skretting og Rune Pedersen Bore</a:t>
          </a:r>
          <a:endParaRPr lang="en-US"/>
        </a:p>
      </dgm:t>
    </dgm:pt>
    <dgm:pt modelId="{1EBF5F7C-26F5-437B-9C2A-F5B534382D2B}" type="parTrans" cxnId="{88C70D1D-24C0-4692-8140-A9189C1D34E0}">
      <dgm:prSet/>
      <dgm:spPr/>
      <dgm:t>
        <a:bodyPr/>
        <a:lstStyle/>
        <a:p>
          <a:endParaRPr lang="en-US"/>
        </a:p>
      </dgm:t>
    </dgm:pt>
    <dgm:pt modelId="{82EC60B3-10BE-481D-9AC9-51DE23670E56}" type="sibTrans" cxnId="{88C70D1D-24C0-4692-8140-A9189C1D34E0}">
      <dgm:prSet/>
      <dgm:spPr/>
      <dgm:t>
        <a:bodyPr/>
        <a:lstStyle/>
        <a:p>
          <a:endParaRPr lang="en-US"/>
        </a:p>
      </dgm:t>
    </dgm:pt>
    <dgm:pt modelId="{45077E5A-3EA8-4396-92B6-BECC9C913C5F}">
      <dgm:prSet/>
      <dgm:spPr/>
      <dgm:t>
        <a:bodyPr/>
        <a:lstStyle/>
        <a:p>
          <a:r>
            <a:rPr lang="nb-NO"/>
            <a:t>8C: Trude Skodje og Simon Killingdal Hana</a:t>
          </a:r>
          <a:endParaRPr lang="en-US"/>
        </a:p>
      </dgm:t>
    </dgm:pt>
    <dgm:pt modelId="{CC402289-990E-4B59-8285-FFB33F549685}" type="parTrans" cxnId="{7C997F9D-2CF6-4F8B-8B53-BDC60C55318A}">
      <dgm:prSet/>
      <dgm:spPr/>
      <dgm:t>
        <a:bodyPr/>
        <a:lstStyle/>
        <a:p>
          <a:endParaRPr lang="en-US"/>
        </a:p>
      </dgm:t>
    </dgm:pt>
    <dgm:pt modelId="{5286B6DC-406E-446F-9C2C-FADDE0A2A817}" type="sibTrans" cxnId="{7C997F9D-2CF6-4F8B-8B53-BDC60C55318A}">
      <dgm:prSet/>
      <dgm:spPr/>
      <dgm:t>
        <a:bodyPr/>
        <a:lstStyle/>
        <a:p>
          <a:endParaRPr lang="en-US"/>
        </a:p>
      </dgm:t>
    </dgm:pt>
    <dgm:pt modelId="{701ACFA4-16F7-48C8-A034-CEFE83888E15}" type="pres">
      <dgm:prSet presAssocID="{8CB81074-F56F-4D1A-9647-B60AB343AAA9}" presName="vert0" presStyleCnt="0">
        <dgm:presLayoutVars>
          <dgm:dir/>
          <dgm:animOne val="branch"/>
          <dgm:animLvl val="lvl"/>
        </dgm:presLayoutVars>
      </dgm:prSet>
      <dgm:spPr/>
    </dgm:pt>
    <dgm:pt modelId="{13E52999-D72B-439B-B73F-5F24C23480CF}" type="pres">
      <dgm:prSet presAssocID="{D906132D-367B-4C07-B9FB-E9EAB874D6E0}" presName="thickLine" presStyleLbl="alignNode1" presStyleIdx="0" presStyleCnt="3"/>
      <dgm:spPr/>
    </dgm:pt>
    <dgm:pt modelId="{863FE15A-1054-4C12-93C0-856C7BA69A6E}" type="pres">
      <dgm:prSet presAssocID="{D906132D-367B-4C07-B9FB-E9EAB874D6E0}" presName="horz1" presStyleCnt="0"/>
      <dgm:spPr/>
    </dgm:pt>
    <dgm:pt modelId="{C2CA2493-6A7E-4C10-BFDC-E723041A5991}" type="pres">
      <dgm:prSet presAssocID="{D906132D-367B-4C07-B9FB-E9EAB874D6E0}" presName="tx1" presStyleLbl="revTx" presStyleIdx="0" presStyleCnt="3"/>
      <dgm:spPr/>
    </dgm:pt>
    <dgm:pt modelId="{5A1A2E4A-C691-44AE-9899-9DCDFBFF940F}" type="pres">
      <dgm:prSet presAssocID="{D906132D-367B-4C07-B9FB-E9EAB874D6E0}" presName="vert1" presStyleCnt="0"/>
      <dgm:spPr/>
    </dgm:pt>
    <dgm:pt modelId="{97A1C690-5144-4F01-85D1-B7C4E2804E33}" type="pres">
      <dgm:prSet presAssocID="{413EC0D2-2BC5-44A3-A290-C40D23B82277}" presName="thickLine" presStyleLbl="alignNode1" presStyleIdx="1" presStyleCnt="3"/>
      <dgm:spPr/>
    </dgm:pt>
    <dgm:pt modelId="{EE7774A9-168A-4E51-9CC5-99F633179794}" type="pres">
      <dgm:prSet presAssocID="{413EC0D2-2BC5-44A3-A290-C40D23B82277}" presName="horz1" presStyleCnt="0"/>
      <dgm:spPr/>
    </dgm:pt>
    <dgm:pt modelId="{391643D5-4C4F-42AE-807F-6D189C207A3F}" type="pres">
      <dgm:prSet presAssocID="{413EC0D2-2BC5-44A3-A290-C40D23B82277}" presName="tx1" presStyleLbl="revTx" presStyleIdx="1" presStyleCnt="3"/>
      <dgm:spPr/>
    </dgm:pt>
    <dgm:pt modelId="{E2B03063-D581-4A32-91F7-28F583B986FA}" type="pres">
      <dgm:prSet presAssocID="{413EC0D2-2BC5-44A3-A290-C40D23B82277}" presName="vert1" presStyleCnt="0"/>
      <dgm:spPr/>
    </dgm:pt>
    <dgm:pt modelId="{7EDAD72E-B1FD-4723-AB97-CF11B74D55E8}" type="pres">
      <dgm:prSet presAssocID="{45077E5A-3EA8-4396-92B6-BECC9C913C5F}" presName="thickLine" presStyleLbl="alignNode1" presStyleIdx="2" presStyleCnt="3"/>
      <dgm:spPr/>
    </dgm:pt>
    <dgm:pt modelId="{F2E59CDF-A4E0-4742-AF8C-A526F217AFB2}" type="pres">
      <dgm:prSet presAssocID="{45077E5A-3EA8-4396-92B6-BECC9C913C5F}" presName="horz1" presStyleCnt="0"/>
      <dgm:spPr/>
    </dgm:pt>
    <dgm:pt modelId="{73F176C0-EE44-4698-A166-EFF3DBD0A20F}" type="pres">
      <dgm:prSet presAssocID="{45077E5A-3EA8-4396-92B6-BECC9C913C5F}" presName="tx1" presStyleLbl="revTx" presStyleIdx="2" presStyleCnt="3"/>
      <dgm:spPr/>
    </dgm:pt>
    <dgm:pt modelId="{60BE7525-1B9F-427A-9B11-2BC93D21F58B}" type="pres">
      <dgm:prSet presAssocID="{45077E5A-3EA8-4396-92B6-BECC9C913C5F}" presName="vert1" presStyleCnt="0"/>
      <dgm:spPr/>
    </dgm:pt>
  </dgm:ptLst>
  <dgm:cxnLst>
    <dgm:cxn modelId="{88C70D1D-24C0-4692-8140-A9189C1D34E0}" srcId="{8CB81074-F56F-4D1A-9647-B60AB343AAA9}" destId="{413EC0D2-2BC5-44A3-A290-C40D23B82277}" srcOrd="1" destOrd="0" parTransId="{1EBF5F7C-26F5-437B-9C2A-F5B534382D2B}" sibTransId="{82EC60B3-10BE-481D-9AC9-51DE23670E56}"/>
    <dgm:cxn modelId="{977A4A29-A727-49CF-B0D5-9DC12218AD7F}" type="presOf" srcId="{8CB81074-F56F-4D1A-9647-B60AB343AAA9}" destId="{701ACFA4-16F7-48C8-A034-CEFE83888E15}" srcOrd="0" destOrd="0" presId="urn:microsoft.com/office/officeart/2008/layout/LinedList"/>
    <dgm:cxn modelId="{FEA72434-CC59-491E-B7AC-C6E00E61D8C4}" type="presOf" srcId="{D906132D-367B-4C07-B9FB-E9EAB874D6E0}" destId="{C2CA2493-6A7E-4C10-BFDC-E723041A5991}" srcOrd="0" destOrd="0" presId="urn:microsoft.com/office/officeart/2008/layout/LinedList"/>
    <dgm:cxn modelId="{5A38A185-31D0-4B94-810F-0AE157FC9050}" srcId="{8CB81074-F56F-4D1A-9647-B60AB343AAA9}" destId="{D906132D-367B-4C07-B9FB-E9EAB874D6E0}" srcOrd="0" destOrd="0" parTransId="{950C0A69-42EE-4815-96F5-178DFFCB41A3}" sibTransId="{963F9E74-A514-4DE6-B3BF-B1B1E9931627}"/>
    <dgm:cxn modelId="{52605F97-EE23-460C-9D7B-123856F885CF}" type="presOf" srcId="{45077E5A-3EA8-4396-92B6-BECC9C913C5F}" destId="{73F176C0-EE44-4698-A166-EFF3DBD0A20F}" srcOrd="0" destOrd="0" presId="urn:microsoft.com/office/officeart/2008/layout/LinedList"/>
    <dgm:cxn modelId="{7C997F9D-2CF6-4F8B-8B53-BDC60C55318A}" srcId="{8CB81074-F56F-4D1A-9647-B60AB343AAA9}" destId="{45077E5A-3EA8-4396-92B6-BECC9C913C5F}" srcOrd="2" destOrd="0" parTransId="{CC402289-990E-4B59-8285-FFB33F549685}" sibTransId="{5286B6DC-406E-446F-9C2C-FADDE0A2A817}"/>
    <dgm:cxn modelId="{D6A9A1E6-BEE4-4BF9-9218-C89F5AEEAA76}" type="presOf" srcId="{413EC0D2-2BC5-44A3-A290-C40D23B82277}" destId="{391643D5-4C4F-42AE-807F-6D189C207A3F}" srcOrd="0" destOrd="0" presId="urn:microsoft.com/office/officeart/2008/layout/LinedList"/>
    <dgm:cxn modelId="{930B2C4A-63D7-4128-AEB9-C34ADA398D3B}" type="presParOf" srcId="{701ACFA4-16F7-48C8-A034-CEFE83888E15}" destId="{13E52999-D72B-439B-B73F-5F24C23480CF}" srcOrd="0" destOrd="0" presId="urn:microsoft.com/office/officeart/2008/layout/LinedList"/>
    <dgm:cxn modelId="{3C73680D-9FA4-47DA-B429-F98ABD06A9B7}" type="presParOf" srcId="{701ACFA4-16F7-48C8-A034-CEFE83888E15}" destId="{863FE15A-1054-4C12-93C0-856C7BA69A6E}" srcOrd="1" destOrd="0" presId="urn:microsoft.com/office/officeart/2008/layout/LinedList"/>
    <dgm:cxn modelId="{D20A2FDB-90C2-43F1-AE88-84D1192B97C2}" type="presParOf" srcId="{863FE15A-1054-4C12-93C0-856C7BA69A6E}" destId="{C2CA2493-6A7E-4C10-BFDC-E723041A5991}" srcOrd="0" destOrd="0" presId="urn:microsoft.com/office/officeart/2008/layout/LinedList"/>
    <dgm:cxn modelId="{585F0E7C-A1FC-4095-963F-A6CC3F5A6887}" type="presParOf" srcId="{863FE15A-1054-4C12-93C0-856C7BA69A6E}" destId="{5A1A2E4A-C691-44AE-9899-9DCDFBFF940F}" srcOrd="1" destOrd="0" presId="urn:microsoft.com/office/officeart/2008/layout/LinedList"/>
    <dgm:cxn modelId="{EE83F871-9D92-43CE-B605-0F2D07959FCC}" type="presParOf" srcId="{701ACFA4-16F7-48C8-A034-CEFE83888E15}" destId="{97A1C690-5144-4F01-85D1-B7C4E2804E33}" srcOrd="2" destOrd="0" presId="urn:microsoft.com/office/officeart/2008/layout/LinedList"/>
    <dgm:cxn modelId="{40A53BBF-1AAD-4BFB-81A6-832FA9C0D820}" type="presParOf" srcId="{701ACFA4-16F7-48C8-A034-CEFE83888E15}" destId="{EE7774A9-168A-4E51-9CC5-99F633179794}" srcOrd="3" destOrd="0" presId="urn:microsoft.com/office/officeart/2008/layout/LinedList"/>
    <dgm:cxn modelId="{2C5C773B-E3F7-470E-A0DE-2FE0E227F3D0}" type="presParOf" srcId="{EE7774A9-168A-4E51-9CC5-99F633179794}" destId="{391643D5-4C4F-42AE-807F-6D189C207A3F}" srcOrd="0" destOrd="0" presId="urn:microsoft.com/office/officeart/2008/layout/LinedList"/>
    <dgm:cxn modelId="{34E33C8A-1785-4FB6-8A24-D7CCF32E6E10}" type="presParOf" srcId="{EE7774A9-168A-4E51-9CC5-99F633179794}" destId="{E2B03063-D581-4A32-91F7-28F583B986FA}" srcOrd="1" destOrd="0" presId="urn:microsoft.com/office/officeart/2008/layout/LinedList"/>
    <dgm:cxn modelId="{9E86EC5D-E50E-49C1-AF2D-3FD9ACABF438}" type="presParOf" srcId="{701ACFA4-16F7-48C8-A034-CEFE83888E15}" destId="{7EDAD72E-B1FD-4723-AB97-CF11B74D55E8}" srcOrd="4" destOrd="0" presId="urn:microsoft.com/office/officeart/2008/layout/LinedList"/>
    <dgm:cxn modelId="{023233F5-0B75-42D9-BE9A-5AD0299B3271}" type="presParOf" srcId="{701ACFA4-16F7-48C8-A034-CEFE83888E15}" destId="{F2E59CDF-A4E0-4742-AF8C-A526F217AFB2}" srcOrd="5" destOrd="0" presId="urn:microsoft.com/office/officeart/2008/layout/LinedList"/>
    <dgm:cxn modelId="{1F3B66C1-D810-4965-BB27-EAB46704395F}" type="presParOf" srcId="{F2E59CDF-A4E0-4742-AF8C-A526F217AFB2}" destId="{73F176C0-EE44-4698-A166-EFF3DBD0A20F}" srcOrd="0" destOrd="0" presId="urn:microsoft.com/office/officeart/2008/layout/LinedList"/>
    <dgm:cxn modelId="{D4E1044C-DA88-4A7C-94B1-417215C7DE38}" type="presParOf" srcId="{F2E59CDF-A4E0-4742-AF8C-A526F217AFB2}" destId="{60BE7525-1B9F-427A-9B11-2BC93D21F5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52999-D72B-439B-B73F-5F24C23480CF}">
      <dsp:nvSpPr>
        <dsp:cNvPr id="0" name=""/>
        <dsp:cNvSpPr/>
      </dsp:nvSpPr>
      <dsp:spPr>
        <a:xfrm>
          <a:off x="0" y="2299"/>
          <a:ext cx="5751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A2493-6A7E-4C10-BFDC-E723041A5991}">
      <dsp:nvSpPr>
        <dsp:cNvPr id="0" name=""/>
        <dsp:cNvSpPr/>
      </dsp:nvSpPr>
      <dsp:spPr>
        <a:xfrm>
          <a:off x="0" y="2299"/>
          <a:ext cx="5751237" cy="156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8A: Stig Rune Elvedahl  og Signe Vartdal Carlsen</a:t>
          </a:r>
          <a:endParaRPr lang="en-US" sz="3800" kern="1200"/>
        </a:p>
      </dsp:txBody>
      <dsp:txXfrm>
        <a:off x="0" y="2299"/>
        <a:ext cx="5751237" cy="1567976"/>
      </dsp:txXfrm>
    </dsp:sp>
    <dsp:sp modelId="{97A1C690-5144-4F01-85D1-B7C4E2804E33}">
      <dsp:nvSpPr>
        <dsp:cNvPr id="0" name=""/>
        <dsp:cNvSpPr/>
      </dsp:nvSpPr>
      <dsp:spPr>
        <a:xfrm>
          <a:off x="0" y="1570275"/>
          <a:ext cx="5751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643D5-4C4F-42AE-807F-6D189C207A3F}">
      <dsp:nvSpPr>
        <dsp:cNvPr id="0" name=""/>
        <dsp:cNvSpPr/>
      </dsp:nvSpPr>
      <dsp:spPr>
        <a:xfrm>
          <a:off x="0" y="1570275"/>
          <a:ext cx="5751237" cy="156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8B: Dagny Markus Skretting og Rune Pedersen Bore</a:t>
          </a:r>
          <a:endParaRPr lang="en-US" sz="3800" kern="1200"/>
        </a:p>
      </dsp:txBody>
      <dsp:txXfrm>
        <a:off x="0" y="1570275"/>
        <a:ext cx="5751237" cy="1567976"/>
      </dsp:txXfrm>
    </dsp:sp>
    <dsp:sp modelId="{7EDAD72E-B1FD-4723-AB97-CF11B74D55E8}">
      <dsp:nvSpPr>
        <dsp:cNvPr id="0" name=""/>
        <dsp:cNvSpPr/>
      </dsp:nvSpPr>
      <dsp:spPr>
        <a:xfrm>
          <a:off x="0" y="3138252"/>
          <a:ext cx="5751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176C0-EE44-4698-A166-EFF3DBD0A20F}">
      <dsp:nvSpPr>
        <dsp:cNvPr id="0" name=""/>
        <dsp:cNvSpPr/>
      </dsp:nvSpPr>
      <dsp:spPr>
        <a:xfrm>
          <a:off x="0" y="3138252"/>
          <a:ext cx="5751237" cy="156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8C: Trude Skodje og Simon Killingdal Hana</a:t>
          </a:r>
          <a:endParaRPr lang="en-US" sz="3800" kern="1200"/>
        </a:p>
      </dsp:txBody>
      <dsp:txXfrm>
        <a:off x="0" y="3138252"/>
        <a:ext cx="5751237" cy="1567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2AAB5-CDC8-2F47-A18B-04F6A099D94E}" type="datetimeFigureOut">
              <a:rPr lang="nb-NO" smtClean="0"/>
              <a:t>01.06.2023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B6C2-8C3A-2840-A004-A90DBB658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56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B6BF-7F5B-B141-B8A6-544BD6BDABDF}" type="datetimeFigureOut">
              <a:rPr lang="nb-NO" smtClean="0"/>
              <a:t>01.06.2023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18E7-4D44-414E-9EE6-4C5F859CE5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2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43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1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0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6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167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3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2EEA7F3-64E0-47B1-9B06-0677EA6FD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0787433-E8FF-45C5-A1C3-70BC1491B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649E977-62EB-4D2F-9AF9-947B5E73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003300"/>
            <a:ext cx="7035800" cy="4038600"/>
          </a:xfrm>
        </p:spPr>
        <p:txBody>
          <a:bodyPr>
            <a:normAutofit/>
          </a:bodyPr>
          <a:lstStyle/>
          <a:p>
            <a:r>
              <a:rPr lang="nb-NO" sz="6600"/>
              <a:t>Velkomen til Frøyland Ungdomsskule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5056188"/>
            <a:ext cx="8008842" cy="878946"/>
          </a:xfrm>
        </p:spPr>
        <p:txBody>
          <a:bodyPr anchor="t">
            <a:normAutofit/>
          </a:bodyPr>
          <a:lstStyle/>
          <a:p>
            <a:r>
              <a:rPr lang="nb-NO" sz="2400"/>
              <a:t>Foreldremøte 1.juni 2023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225" y="5027887"/>
            <a:ext cx="1583575" cy="17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7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E9283A-6D97-CF55-A4E7-23B4FA89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852" y="89352"/>
            <a:ext cx="9494837" cy="937232"/>
          </a:xfrm>
        </p:spPr>
        <p:txBody>
          <a:bodyPr/>
          <a:lstStyle/>
          <a:p>
            <a:r>
              <a:rPr lang="nb-NO"/>
              <a:t>Klasse 8a</a:t>
            </a: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4897404B-AA58-4ED6-8A9F-E8430423D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06" y="1026584"/>
            <a:ext cx="3309077" cy="4412103"/>
          </a:xfr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67025076-9E56-CC3A-5766-ACE6941B6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411" b="3749"/>
          <a:stretch/>
        </p:blipFill>
        <p:spPr>
          <a:xfrm>
            <a:off x="5323416" y="258830"/>
            <a:ext cx="4127499" cy="618077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2423BCF-B904-AF41-B2C3-A5659545066F}"/>
              </a:ext>
            </a:extLst>
          </p:cNvPr>
          <p:cNvSpPr txBox="1"/>
          <p:nvPr/>
        </p:nvSpPr>
        <p:spPr>
          <a:xfrm>
            <a:off x="908580" y="5416551"/>
            <a:ext cx="336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" sz="3200"/>
              <a:t>Signe og S</a:t>
            </a:r>
            <a:r>
              <a:rPr lang="nb-NO" sz="3200"/>
              <a:t>t</a:t>
            </a:r>
            <a:r>
              <a:rPr lang="nn" sz="3200"/>
              <a:t>ig Rune</a:t>
            </a:r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238982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AEB0C7-554B-521C-31EA-F9A8E6BC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829" y="13926"/>
            <a:ext cx="9905998" cy="1478570"/>
          </a:xfrm>
        </p:spPr>
        <p:txBody>
          <a:bodyPr/>
          <a:lstStyle/>
          <a:p>
            <a:r>
              <a:rPr lang="nb-NO"/>
              <a:t>Klasse 8b</a:t>
            </a: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34BBA3F2-C53E-2EE3-A082-EC6FD1C1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19" y="1074787"/>
            <a:ext cx="3446197" cy="4597922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6391E274-1AD5-C48A-6A84-C1ED57C56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175" b="1472"/>
          <a:stretch/>
        </p:blipFill>
        <p:spPr>
          <a:xfrm>
            <a:off x="5892293" y="196544"/>
            <a:ext cx="3643289" cy="635440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94403C2-0B0F-E111-F5D7-9BCBAA8CFC2A}"/>
              </a:ext>
            </a:extLst>
          </p:cNvPr>
          <p:cNvSpPr txBox="1"/>
          <p:nvPr/>
        </p:nvSpPr>
        <p:spPr>
          <a:xfrm>
            <a:off x="1154904" y="5648958"/>
            <a:ext cx="300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" sz="3600"/>
              <a:t>Dagny og Rune</a:t>
            </a:r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211864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B6398-689B-75E4-BC6D-34950179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Klasse 8c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D97D38E-0D8A-D35C-338F-FEBEE68FC79E}"/>
              </a:ext>
            </a:extLst>
          </p:cNvPr>
          <p:cNvSpPr txBox="1"/>
          <p:nvPr/>
        </p:nvSpPr>
        <p:spPr>
          <a:xfrm>
            <a:off x="1141413" y="5615516"/>
            <a:ext cx="302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" sz="3200"/>
              <a:t>Simon og Trude</a:t>
            </a:r>
            <a:endParaRPr lang="nb-NO" sz="3200"/>
          </a:p>
        </p:txBody>
      </p:sp>
      <p:pic>
        <p:nvPicPr>
          <p:cNvPr id="9" name="Bilde 9">
            <a:extLst>
              <a:ext uri="{FF2B5EF4-FFF2-40B4-BE49-F238E27FC236}">
                <a16:creationId xmlns:a16="http://schemas.microsoft.com/office/drawing/2014/main" id="{C75A85CD-7DC4-3655-89FE-0B4D48D5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80" y="1819626"/>
            <a:ext cx="2587728" cy="3452552"/>
          </a:xfrm>
          <a:prstGeom prst="rect">
            <a:avLst/>
          </a:prstGeom>
        </p:spPr>
      </p:pic>
      <p:pic>
        <p:nvPicPr>
          <p:cNvPr id="10" name="Bilde 10">
            <a:extLst>
              <a:ext uri="{FF2B5EF4-FFF2-40B4-BE49-F238E27FC236}">
                <a16:creationId xmlns:a16="http://schemas.microsoft.com/office/drawing/2014/main" id="{C412D224-4F27-AB0E-649D-0A30CFB3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1" y="1819626"/>
            <a:ext cx="2587728" cy="3452552"/>
          </a:xfrm>
          <a:prstGeom prst="rect">
            <a:avLst/>
          </a:prstGeom>
        </p:spPr>
      </p:pic>
      <p:pic>
        <p:nvPicPr>
          <p:cNvPr id="13" name="Bilde 13">
            <a:extLst>
              <a:ext uri="{FF2B5EF4-FFF2-40B4-BE49-F238E27FC236}">
                <a16:creationId xmlns:a16="http://schemas.microsoft.com/office/drawing/2014/main" id="{97BEEF5E-5190-B796-A0F1-45755F44E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91282" y="277478"/>
            <a:ext cx="4256635" cy="6180869"/>
          </a:xfrm>
        </p:spPr>
      </p:pic>
    </p:spTree>
    <p:extLst>
      <p:ext uri="{BB962C8B-B14F-4D97-AF65-F5344CB8AC3E}">
        <p14:creationId xmlns:p14="http://schemas.microsoft.com/office/powerpoint/2010/main" val="284155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E0A75208-2C3B-D9C1-0B91-04E9A3BA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nb-NO"/>
              <a:t>Val av </a:t>
            </a:r>
            <a:r>
              <a:rPr lang="nb-NO" err="1"/>
              <a:t>klassekontaktar</a:t>
            </a:r>
            <a:r>
              <a:rPr lang="nb-NO"/>
              <a:t>/representant i FAU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204528-6E79-15E7-6999-EBA24FE1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nb-NO"/>
              <a:t>8a:</a:t>
            </a:r>
            <a:r>
              <a:rPr lang="nn"/>
              <a:t> Lillian Utne 2 år,  Linda Almås 1år</a:t>
            </a:r>
            <a:endParaRPr lang="nb-NO"/>
          </a:p>
          <a:p>
            <a:r>
              <a:rPr lang="nb-NO"/>
              <a:t>8b:</a:t>
            </a:r>
            <a:r>
              <a:rPr lang="nn"/>
              <a:t> Tone Merete Fløysvik 2 år, Einar Rosvold 1år</a:t>
            </a:r>
            <a:endParaRPr lang="nb-NO"/>
          </a:p>
          <a:p>
            <a:r>
              <a:rPr lang="nb-NO"/>
              <a:t>8c:</a:t>
            </a:r>
            <a:r>
              <a:rPr lang="nn"/>
              <a:t> Ann Therese Høyland Carilli 2 år, Annie Kleppa 1 år</a:t>
            </a:r>
            <a:endParaRPr lang="nb-NO"/>
          </a:p>
          <a:p>
            <a:endParaRPr lang="nb-NO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35255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nb-NO" sz="3200"/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nb-NO" sz="2000"/>
              <a:t>Overgangen</a:t>
            </a:r>
          </a:p>
          <a:p>
            <a:r>
              <a:rPr lang="nb-NO" sz="2000"/>
              <a:t>Kvardagen på FUS</a:t>
            </a:r>
          </a:p>
          <a:p>
            <a:r>
              <a:rPr lang="nb-NO" sz="2000"/>
              <a:t>Trygt og godt </a:t>
            </a:r>
            <a:r>
              <a:rPr lang="nb-NO" sz="2000" err="1"/>
              <a:t>skulemiljø</a:t>
            </a:r>
            <a:endParaRPr lang="nb-NO" sz="2000"/>
          </a:p>
          <a:p>
            <a:r>
              <a:rPr lang="nb-NO" sz="2000"/>
              <a:t>Samarbeid skule/heim</a:t>
            </a:r>
          </a:p>
          <a:p>
            <a:r>
              <a:rPr lang="nb-NO" sz="2000"/>
              <a:t>Informasjon om lærarar og klasser</a:t>
            </a:r>
          </a:p>
          <a:p>
            <a:r>
              <a:rPr lang="nb-NO" sz="2000"/>
              <a:t>Val av </a:t>
            </a:r>
            <a:r>
              <a:rPr lang="nb-NO" sz="2000" err="1"/>
              <a:t>klassekontaktar</a:t>
            </a:r>
            <a:endParaRPr lang="nb-NO" sz="2000"/>
          </a:p>
          <a:p>
            <a:endParaRPr lang="nb-NO" sz="200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11343"/>
            <a:ext cx="5456279" cy="401036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65455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Overgang frå </a:t>
            </a:r>
            <a:r>
              <a:rPr lang="nb-NO" err="1"/>
              <a:t>barneskule</a:t>
            </a:r>
            <a:r>
              <a:rPr lang="nb-NO"/>
              <a:t> til ungdomsskule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>
                <a:solidFill>
                  <a:schemeClr val="bg1"/>
                </a:solidFill>
              </a:rPr>
              <a:t>Besøksdag 7.juni</a:t>
            </a:r>
          </a:p>
          <a:p>
            <a:r>
              <a:rPr lang="nb-NO">
                <a:solidFill>
                  <a:schemeClr val="bg1"/>
                </a:solidFill>
              </a:rPr>
              <a:t>Fyrste </a:t>
            </a:r>
            <a:r>
              <a:rPr lang="nb-NO" err="1">
                <a:solidFill>
                  <a:schemeClr val="bg1"/>
                </a:solidFill>
              </a:rPr>
              <a:t>skuledag</a:t>
            </a:r>
            <a:r>
              <a:rPr lang="nb-NO">
                <a:solidFill>
                  <a:schemeClr val="bg1"/>
                </a:solidFill>
              </a:rPr>
              <a:t> 1</a:t>
            </a:r>
            <a:r>
              <a:rPr lang="nn">
                <a:solidFill>
                  <a:schemeClr val="bg1"/>
                </a:solidFill>
              </a:rPr>
              <a:t>7</a:t>
            </a:r>
            <a:r>
              <a:rPr lang="nb-NO">
                <a:solidFill>
                  <a:schemeClr val="bg1"/>
                </a:solidFill>
              </a:rPr>
              <a:t>.08. kl 08.15.</a:t>
            </a:r>
          </a:p>
          <a:p>
            <a:r>
              <a:rPr lang="nb-NO" err="1">
                <a:solidFill>
                  <a:schemeClr val="bg1"/>
                </a:solidFill>
              </a:rPr>
              <a:t>Oppstartssamtale</a:t>
            </a:r>
            <a:r>
              <a:rPr lang="nb-NO">
                <a:solidFill>
                  <a:schemeClr val="bg1"/>
                </a:solidFill>
              </a:rPr>
              <a:t> med </a:t>
            </a:r>
            <a:r>
              <a:rPr lang="nb-NO" err="1">
                <a:solidFill>
                  <a:schemeClr val="bg1"/>
                </a:solidFill>
              </a:rPr>
              <a:t>kontaktlærar</a:t>
            </a:r>
            <a:endParaRPr lang="nb-NO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Foreldremøte starten av september</a:t>
            </a:r>
          </a:p>
          <a:p>
            <a:r>
              <a:rPr lang="nb-NO">
                <a:solidFill>
                  <a:schemeClr val="bg1"/>
                </a:solidFill>
              </a:rPr>
              <a:t>Sosiale aktivitetar i starten av skuleåret – bli kjent</a:t>
            </a:r>
          </a:p>
          <a:p>
            <a:r>
              <a:rPr lang="nb-NO">
                <a:solidFill>
                  <a:schemeClr val="bg1"/>
                </a:solidFill>
              </a:rPr>
              <a:t>Nasjonale prøver september</a:t>
            </a:r>
          </a:p>
          <a:p>
            <a:r>
              <a:rPr lang="nb-NO" err="1">
                <a:solidFill>
                  <a:schemeClr val="bg1"/>
                </a:solidFill>
              </a:rPr>
              <a:t>Utviklingssamtaler</a:t>
            </a:r>
            <a:r>
              <a:rPr lang="nb-NO">
                <a:solidFill>
                  <a:schemeClr val="bg1"/>
                </a:solidFill>
              </a:rPr>
              <a:t> i løpet av hausten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8" y="1750967"/>
            <a:ext cx="4334778" cy="201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72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Kvardagen på FUS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2106" y="1759157"/>
            <a:ext cx="3708331" cy="3642323"/>
          </a:xfrm>
        </p:spPr>
        <p:txBody>
          <a:bodyPr>
            <a:normAutofit fontScale="77500" lnSpcReduction="20000"/>
          </a:bodyPr>
          <a:lstStyle/>
          <a:p>
            <a:r>
              <a:rPr lang="nb-NO">
                <a:solidFill>
                  <a:schemeClr val="bg1"/>
                </a:solidFill>
              </a:rPr>
              <a:t>Trivsel </a:t>
            </a:r>
          </a:p>
          <a:p>
            <a:r>
              <a:rPr lang="nb-NO">
                <a:solidFill>
                  <a:schemeClr val="bg1"/>
                </a:solidFill>
              </a:rPr>
              <a:t>Timeplan</a:t>
            </a:r>
          </a:p>
          <a:p>
            <a:r>
              <a:rPr lang="nb-NO">
                <a:solidFill>
                  <a:schemeClr val="bg1"/>
                </a:solidFill>
              </a:rPr>
              <a:t>Nye fag (KST, LED, UTV, valgfag og </a:t>
            </a:r>
            <a:r>
              <a:rPr lang="nn">
                <a:solidFill>
                  <a:schemeClr val="bg1"/>
                </a:solidFill>
              </a:rPr>
              <a:t>tilvalsfag/</a:t>
            </a:r>
            <a:r>
              <a:rPr lang="nb-NO">
                <a:solidFill>
                  <a:schemeClr val="bg1"/>
                </a:solidFill>
              </a:rPr>
              <a:t>framandspråk)</a:t>
            </a:r>
          </a:p>
          <a:p>
            <a:r>
              <a:rPr lang="nb-NO">
                <a:solidFill>
                  <a:schemeClr val="bg1"/>
                </a:solidFill>
              </a:rPr>
              <a:t>Vurdering</a:t>
            </a:r>
          </a:p>
          <a:p>
            <a:r>
              <a:rPr lang="nb-NO" err="1">
                <a:solidFill>
                  <a:schemeClr val="bg1"/>
                </a:solidFill>
              </a:rPr>
              <a:t>Symjing</a:t>
            </a:r>
            <a:r>
              <a:rPr lang="nb-NO">
                <a:solidFill>
                  <a:schemeClr val="bg1"/>
                </a:solidFill>
              </a:rPr>
              <a:t> (tredelt)</a:t>
            </a:r>
          </a:p>
          <a:p>
            <a:r>
              <a:rPr lang="nb-NO">
                <a:solidFill>
                  <a:schemeClr val="bg1"/>
                </a:solidFill>
              </a:rPr>
              <a:t>Kantine</a:t>
            </a:r>
          </a:p>
          <a:p>
            <a:r>
              <a:rPr lang="nb-NO" err="1">
                <a:solidFill>
                  <a:schemeClr val="bg1"/>
                </a:solidFill>
              </a:rPr>
              <a:t>Mobilfri</a:t>
            </a:r>
            <a:r>
              <a:rPr lang="nb-NO">
                <a:solidFill>
                  <a:schemeClr val="bg1"/>
                </a:solidFill>
              </a:rPr>
              <a:t> skule</a:t>
            </a:r>
          </a:p>
          <a:p>
            <a:r>
              <a:rPr lang="nb-NO">
                <a:solidFill>
                  <a:schemeClr val="bg1"/>
                </a:solidFill>
              </a:rPr>
              <a:t>Sykkel og hjelm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913" y="2153331"/>
            <a:ext cx="3775588" cy="250866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25130" y="5739411"/>
            <a:ext cx="723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chemeClr val="bg1"/>
                </a:solidFill>
              </a:rPr>
              <a:t>"Trygg og framtidsretta"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665" y="5121933"/>
            <a:ext cx="2216746" cy="123495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14" y="2153331"/>
            <a:ext cx="2453678" cy="24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5F59E9-A400-5523-98E9-76253E47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03" y="0"/>
            <a:ext cx="5894387" cy="1478570"/>
          </a:xfrm>
        </p:spPr>
        <p:txBody>
          <a:bodyPr anchor="b">
            <a:normAutofit/>
          </a:bodyPr>
          <a:lstStyle/>
          <a:p>
            <a:r>
              <a:rPr lang="nn-NO"/>
              <a:t>§9A Trygt og godt skulemiljø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A85F38-3E13-4FFB-6CBC-47311940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0" y="1478570"/>
            <a:ext cx="7080660" cy="42545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n-NO" sz="1400"/>
              <a:t>Skulen skal sørge for at elevane har det trygt og godt på skulen.</a:t>
            </a:r>
          </a:p>
          <a:p>
            <a:pPr>
              <a:lnSpc>
                <a:spcPct val="110000"/>
              </a:lnSpc>
            </a:pPr>
            <a:r>
              <a:rPr lang="nn-NO" sz="1400"/>
              <a:t>Viss ein vaksen veit om- eller trur- at ein elev blir mobba, plaga, eller på andre måtar ikkje har det bra, skal ho eller han alltid: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n-NO" sz="1400"/>
              <a:t>Gripa inn og stoppe krenkinga med ein gong, viss det er mogleg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n-NO" sz="1400"/>
              <a:t>Gje beskjed til rektor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n-NO" sz="1400"/>
              <a:t>Undersøkje kva som har skjedd</a:t>
            </a:r>
          </a:p>
          <a:p>
            <a:pPr>
              <a:lnSpc>
                <a:spcPct val="110000"/>
              </a:lnSpc>
            </a:pPr>
            <a:r>
              <a:rPr lang="nn-NO" sz="1400"/>
              <a:t>Aktivitetsplikt</a:t>
            </a:r>
          </a:p>
          <a:p>
            <a:pPr>
              <a:lnSpc>
                <a:spcPct val="110000"/>
              </a:lnSpc>
            </a:pPr>
            <a:r>
              <a:rPr lang="nn-NO" sz="1400"/>
              <a:t>Rektor har ansvar for å lage ein plan og setje inn tiltak for at eleven igjen får det trygt og godt på skulen.</a:t>
            </a:r>
          </a:p>
          <a:p>
            <a:pPr>
              <a:lnSpc>
                <a:spcPct val="110000"/>
              </a:lnSpc>
            </a:pPr>
            <a:r>
              <a:rPr lang="nn-NO" sz="1400"/>
              <a:t>Rektor skal informera eleven og deg som føres</a:t>
            </a:r>
            <a:r>
              <a:rPr lang="nb-NO" sz="1400"/>
              <a:t>et</a:t>
            </a:r>
            <a:r>
              <a:rPr lang="nn-NO" sz="1400"/>
              <a:t>t om kva som blir gjort, og du og barnet ditt har rett til å bli høyr</a:t>
            </a:r>
            <a:r>
              <a:rPr lang="nb-NO" sz="1400"/>
              <a:t>d. </a:t>
            </a:r>
            <a:r>
              <a:rPr lang="nn-NO" sz="1400"/>
              <a:t>Skulen skal ta hensyn til barnets beste i alle vurderingar.</a:t>
            </a:r>
          </a:p>
          <a:p>
            <a:pPr>
              <a:lnSpc>
                <a:spcPct val="110000"/>
              </a:lnSpc>
            </a:pPr>
            <a:r>
              <a:rPr lang="nn-NO" sz="1400"/>
              <a:t>Viss du eller barnet ditt meinar at skulen ikkje har gjort nok for å stoppe krenkingar, kan de melde saken til </a:t>
            </a:r>
            <a:r>
              <a:rPr lang="nb-NO" sz="1400"/>
              <a:t>S</a:t>
            </a:r>
            <a:r>
              <a:rPr lang="nn-NO" sz="1400"/>
              <a:t>tatsforvaltaren (først må de ha tatt opp sak</a:t>
            </a:r>
            <a:r>
              <a:rPr lang="nb-NO" sz="1400"/>
              <a:t>a</a:t>
            </a:r>
            <a:r>
              <a:rPr lang="nn-NO" sz="1400"/>
              <a:t> med rektor på skulen, det må ha gått minst ei veke frå du tok opp sak</a:t>
            </a:r>
            <a:r>
              <a:rPr lang="nb-NO" sz="1400"/>
              <a:t>a</a:t>
            </a:r>
            <a:r>
              <a:rPr lang="nn-NO" sz="1400"/>
              <a:t> med rektor, sak</a:t>
            </a:r>
            <a:r>
              <a:rPr lang="nb-NO" sz="1400"/>
              <a:t>a</a:t>
            </a:r>
            <a:r>
              <a:rPr lang="nn-NO" sz="1400"/>
              <a:t> må gjelde skulemiljøet på den skulen eleven går på n</a:t>
            </a:r>
            <a:r>
              <a:rPr lang="nb-NO" sz="1400"/>
              <a:t>o</a:t>
            </a:r>
            <a:r>
              <a:rPr lang="nn-NO" sz="1400"/>
              <a:t>)</a:t>
            </a:r>
          </a:p>
          <a:p>
            <a:pPr>
              <a:lnSpc>
                <a:spcPct val="110000"/>
              </a:lnSpc>
            </a:pPr>
            <a:endParaRPr lang="nn-NO" sz="1400"/>
          </a:p>
          <a:p>
            <a:pPr marL="0" indent="0">
              <a:lnSpc>
                <a:spcPct val="110000"/>
              </a:lnSpc>
              <a:buNone/>
            </a:pPr>
            <a:endParaRPr lang="nn-NO" sz="1400"/>
          </a:p>
          <a:p>
            <a:pPr>
              <a:lnSpc>
                <a:spcPct val="110000"/>
              </a:lnSpc>
            </a:pPr>
            <a:endParaRPr lang="nb-NO" sz="140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7059CA2F-C5A6-BB14-914D-536ABCF72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6" r="-2" b="4907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81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46B922C-5BA7-4973-B12F-71A509E4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D34D8D-9EE9-4659-8C22-7551A95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CA93C16-1147-4EB3-B4E7-3C4310249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0" name="Rectangle 5">
                <a:extLst>
                  <a:ext uri="{FF2B5EF4-FFF2-40B4-BE49-F238E27FC236}">
                    <a16:creationId xmlns:a16="http://schemas.microsoft.com/office/drawing/2014/main" id="{C4779968-92AF-4B85-8C27-EBBFE1D69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2C43E18D-7024-4F17-A664-E23BFBC12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7">
                <a:extLst>
                  <a:ext uri="{FF2B5EF4-FFF2-40B4-BE49-F238E27FC236}">
                    <a16:creationId xmlns:a16="http://schemas.microsoft.com/office/drawing/2014/main" id="{CA2ACEBA-081B-4B0B-AFB1-C596B834F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8">
                <a:extLst>
                  <a:ext uri="{FF2B5EF4-FFF2-40B4-BE49-F238E27FC236}">
                    <a16:creationId xmlns:a16="http://schemas.microsoft.com/office/drawing/2014/main" id="{2AFBB163-514B-493A-983F-8BE96848F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7720326C-7DB1-4745-9015-3FA699085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01D5FBDC-A284-440B-8D5F-84287B0A2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id="{517CE611-1CB0-442B-8998-98487209B0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id="{EF0F0E46-9222-4FCF-A79E-9B4953C6F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371A87C3-0804-4AB9-8EAD-FBFF597ED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89F39433-8BC3-48D6-B705-F951DBDAAB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AE671C9D-E91C-4143-A422-273B2F53F6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Line 16">
                <a:extLst>
                  <a:ext uri="{FF2B5EF4-FFF2-40B4-BE49-F238E27FC236}">
                    <a16:creationId xmlns:a16="http://schemas.microsoft.com/office/drawing/2014/main" id="{83A72EA3-8833-41C6-9333-6A04C1C08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72" name="Freeform 17">
                <a:extLst>
                  <a:ext uri="{FF2B5EF4-FFF2-40B4-BE49-F238E27FC236}">
                    <a16:creationId xmlns:a16="http://schemas.microsoft.com/office/drawing/2014/main" id="{2C0D7AAB-DC9C-4B37-A50E-A7185DE92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8">
                <a:extLst>
                  <a:ext uri="{FF2B5EF4-FFF2-40B4-BE49-F238E27FC236}">
                    <a16:creationId xmlns:a16="http://schemas.microsoft.com/office/drawing/2014/main" id="{6E7D9D6B-3455-4363-934B-FA2D682931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id="{FFFFCA54-2217-4DAE-B791-4A6CA7DE0B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id="{BAE43BA5-C104-4FBB-B1C6-C210D3CC53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Rectangle 21">
                <a:extLst>
                  <a:ext uri="{FF2B5EF4-FFF2-40B4-BE49-F238E27FC236}">
                    <a16:creationId xmlns:a16="http://schemas.microsoft.com/office/drawing/2014/main" id="{3BDB2330-DF01-460D-83FB-00C37965C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22">
                <a:extLst>
                  <a:ext uri="{FF2B5EF4-FFF2-40B4-BE49-F238E27FC236}">
                    <a16:creationId xmlns:a16="http://schemas.microsoft.com/office/drawing/2014/main" id="{51261093-9B7F-4406-B2F8-0F5BE7676A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23">
                <a:extLst>
                  <a:ext uri="{FF2B5EF4-FFF2-40B4-BE49-F238E27FC236}">
                    <a16:creationId xmlns:a16="http://schemas.microsoft.com/office/drawing/2014/main" id="{9971E195-2AB6-4CB6-9BD7-A8407B5C8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A3D843E7-8A86-4676-9C98-DECE0DFF67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25">
                <a:extLst>
                  <a:ext uri="{FF2B5EF4-FFF2-40B4-BE49-F238E27FC236}">
                    <a16:creationId xmlns:a16="http://schemas.microsoft.com/office/drawing/2014/main" id="{FAF42817-AB3E-40FA-997F-EAC1411F4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26">
                <a:extLst>
                  <a:ext uri="{FF2B5EF4-FFF2-40B4-BE49-F238E27FC236}">
                    <a16:creationId xmlns:a16="http://schemas.microsoft.com/office/drawing/2014/main" id="{50ED3298-A6DC-4825-93B1-68DB8CB629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27">
                <a:extLst>
                  <a:ext uri="{FF2B5EF4-FFF2-40B4-BE49-F238E27FC236}">
                    <a16:creationId xmlns:a16="http://schemas.microsoft.com/office/drawing/2014/main" id="{2B951778-3B6B-4BB9-9D89-2ED650C82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8">
                <a:extLst>
                  <a:ext uri="{FF2B5EF4-FFF2-40B4-BE49-F238E27FC236}">
                    <a16:creationId xmlns:a16="http://schemas.microsoft.com/office/drawing/2014/main" id="{8F3ED9A8-A83F-463A-8C2E-E83977D9A9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29">
                <a:extLst>
                  <a:ext uri="{FF2B5EF4-FFF2-40B4-BE49-F238E27FC236}">
                    <a16:creationId xmlns:a16="http://schemas.microsoft.com/office/drawing/2014/main" id="{9A0C113E-781D-4083-86C0-EC936092D2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30">
                <a:extLst>
                  <a:ext uri="{FF2B5EF4-FFF2-40B4-BE49-F238E27FC236}">
                    <a16:creationId xmlns:a16="http://schemas.microsoft.com/office/drawing/2014/main" id="{B63D60EF-1E99-4D4C-BF11-AAF8ABEB8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50403E41-7079-49EA-8D0B-4F678552D9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3B2C458-4D37-49A0-A94E-D516E05C3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C1B10016-E0C4-4526-A466-9911541D2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D574C3F0-FC2B-43A3-94B2-75D305FBF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4">
                <a:extLst>
                  <a:ext uri="{FF2B5EF4-FFF2-40B4-BE49-F238E27FC236}">
                    <a16:creationId xmlns:a16="http://schemas.microsoft.com/office/drawing/2014/main" id="{D92A5F66-F404-433B-BDBE-5E0DFF40D6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0A0BDF81-64CC-431D-81B1-A21938C0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6">
                <a:extLst>
                  <a:ext uri="{FF2B5EF4-FFF2-40B4-BE49-F238E27FC236}">
                    <a16:creationId xmlns:a16="http://schemas.microsoft.com/office/drawing/2014/main" id="{42871530-50EC-42C2-879A-AE8154DAD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53AF2F2A-B148-4906-B90D-6E2223978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9A79EAA4-6F5D-4A2C-B688-CD29C221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39">
                <a:extLst>
                  <a:ext uri="{FF2B5EF4-FFF2-40B4-BE49-F238E27FC236}">
                    <a16:creationId xmlns:a16="http://schemas.microsoft.com/office/drawing/2014/main" id="{B9CE5833-22CF-4408-9338-4B7749FEA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40">
                <a:extLst>
                  <a:ext uri="{FF2B5EF4-FFF2-40B4-BE49-F238E27FC236}">
                    <a16:creationId xmlns:a16="http://schemas.microsoft.com/office/drawing/2014/main" id="{316A985A-7ADD-4BEE-A7B6-E5B49E183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352CFA3F-5CFE-412E-9196-C966F3457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88" name="Picture 2">
            <a:extLst>
              <a:ext uri="{FF2B5EF4-FFF2-40B4-BE49-F238E27FC236}">
                <a16:creationId xmlns:a16="http://schemas.microsoft.com/office/drawing/2014/main" id="{2FB01CCF-839B-4126-9BF9-132C64D8A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C8017F4-1DA7-3BE8-B98D-1F86F29A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nn-NO">
                <a:solidFill>
                  <a:srgbClr val="FFFFFF"/>
                </a:solidFill>
              </a:rPr>
              <a:t>Korleis jobbar FUS med Trygt og godt skulemiljø?</a:t>
            </a:r>
            <a:endParaRPr lang="nb-NO">
              <a:solidFill>
                <a:srgbClr val="FFFFFF"/>
              </a:solidFill>
            </a:endParaRPr>
          </a:p>
        </p:txBody>
      </p:sp>
      <p:sp useBgFill="1">
        <p:nvSpPr>
          <p:cNvPr id="90" name="Round Diagonal Corner Rectangle 6">
            <a:extLst>
              <a:ext uri="{FF2B5EF4-FFF2-40B4-BE49-F238E27FC236}">
                <a16:creationId xmlns:a16="http://schemas.microsoft.com/office/drawing/2014/main" id="{F2B1468C-8227-4785-8776-7BDBDDF08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FAC8A72-5F67-F0D7-B473-D41DBF71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17" y="2084467"/>
            <a:ext cx="3178638" cy="2683604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5372C9-73B1-BEEB-A447-DEA925FA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n-NO" sz="1900">
                <a:solidFill>
                  <a:srgbClr val="FFFFFF"/>
                </a:solidFill>
              </a:rPr>
              <a:t>Olweus</a:t>
            </a:r>
            <a:endParaRPr lang="nn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nn-NO" sz="1900">
                <a:solidFill>
                  <a:srgbClr val="FFFFFF"/>
                </a:solidFill>
              </a:rPr>
              <a:t>Klassemøter annankvar veke.</a:t>
            </a:r>
            <a:endParaRPr lang="nn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nn-NO" sz="1900">
                <a:solidFill>
                  <a:srgbClr val="FFFFFF"/>
                </a:solidFill>
              </a:rPr>
              <a:t>Personalmøter</a:t>
            </a:r>
            <a:endParaRPr lang="nn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nn-NO" sz="1900">
                <a:solidFill>
                  <a:srgbClr val="FFFFFF"/>
                </a:solidFill>
              </a:rPr>
              <a:t>Trinnmøter</a:t>
            </a:r>
            <a:endParaRPr lang="nn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nn-NO" sz="1900">
                <a:solidFill>
                  <a:srgbClr val="FFFFFF"/>
                </a:solidFill>
              </a:rPr>
              <a:t>Olweusundersøking</a:t>
            </a:r>
            <a:endParaRPr lang="nn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nn-NO" sz="1900">
                <a:solidFill>
                  <a:srgbClr val="FFFFFF"/>
                </a:solidFill>
              </a:rPr>
              <a:t>LED</a:t>
            </a:r>
            <a:endParaRPr lang="nn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nn-NO" sz="1900">
                <a:solidFill>
                  <a:srgbClr val="FFFFFF"/>
                </a:solidFill>
              </a:rPr>
              <a:t>Inspeksjonsystem</a:t>
            </a:r>
            <a:endParaRPr lang="nn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nn-NO" sz="1900">
                <a:solidFill>
                  <a:srgbClr val="FFFFFF"/>
                </a:solidFill>
              </a:rPr>
              <a:t>Låg terskel aktivitetsplanar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nn-NO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endParaRPr lang="nn-NO" sz="19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nb-NO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7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423" y="-717412"/>
            <a:ext cx="8791575" cy="2387600"/>
          </a:xfrm>
        </p:spPr>
        <p:txBody>
          <a:bodyPr/>
          <a:lstStyle/>
          <a:p>
            <a:r>
              <a:rPr lang="nn-NO"/>
              <a:t>Læring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AC7060-DB1E-80E6-AF4B-23B7057C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174" y="2344738"/>
            <a:ext cx="8791575" cy="1655762"/>
          </a:xfrm>
        </p:spPr>
        <p:txBody>
          <a:bodyPr/>
          <a:lstStyle/>
          <a:p>
            <a:r>
              <a:rPr lang="nb-NO"/>
              <a:t>Det todelte oppdraget – danning og utdanning</a:t>
            </a:r>
          </a:p>
        </p:txBody>
      </p:sp>
      <p:pic>
        <p:nvPicPr>
          <p:cNvPr id="2050" name="Picture 2" descr="http://www.halden.kommune.no/aktuelt/nyheter/PublishingImages/sk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21" y="3172619"/>
            <a:ext cx="434652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F00986C2-2731-E752-9CE4-10ADABB0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733" y="989350"/>
            <a:ext cx="309337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2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Samarbeid skule og heim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2731" y="1821893"/>
            <a:ext cx="4193865" cy="3599316"/>
          </a:xfrm>
        </p:spPr>
        <p:txBody>
          <a:bodyPr>
            <a:normAutofit/>
          </a:bodyPr>
          <a:lstStyle/>
          <a:p>
            <a:r>
              <a:rPr lang="nb-NO" err="1">
                <a:solidFill>
                  <a:schemeClr val="bg1"/>
                </a:solidFill>
              </a:rPr>
              <a:t>Foreldrekontaktar</a:t>
            </a:r>
            <a:r>
              <a:rPr lang="nb-NO">
                <a:solidFill>
                  <a:schemeClr val="bg1"/>
                </a:solidFill>
              </a:rPr>
              <a:t>/FAU</a:t>
            </a:r>
          </a:p>
          <a:p>
            <a:pPr lvl="1"/>
            <a:r>
              <a:rPr lang="nn-NO">
                <a:solidFill>
                  <a:schemeClr val="bg1"/>
                </a:solidFill>
              </a:rPr>
              <a:t>2 pr klass</a:t>
            </a:r>
            <a:r>
              <a:rPr lang="nn">
                <a:solidFill>
                  <a:schemeClr val="bg1"/>
                </a:solidFill>
              </a:rPr>
              <a:t>e</a:t>
            </a:r>
            <a:endParaRPr lang="nb-NO">
              <a:solidFill>
                <a:schemeClr val="bg1"/>
              </a:solidFill>
            </a:endParaRPr>
          </a:p>
          <a:p>
            <a:r>
              <a:rPr lang="nb-NO" err="1">
                <a:solidFill>
                  <a:schemeClr val="bg1"/>
                </a:solidFill>
              </a:rPr>
              <a:t>Visma</a:t>
            </a:r>
            <a:r>
              <a:rPr lang="nb-NO">
                <a:solidFill>
                  <a:schemeClr val="bg1"/>
                </a:solidFill>
              </a:rPr>
              <a:t> min skole/</a:t>
            </a:r>
            <a:r>
              <a:rPr lang="nb-NO" err="1">
                <a:solidFill>
                  <a:schemeClr val="bg1"/>
                </a:solidFill>
              </a:rPr>
              <a:t>Visma</a:t>
            </a:r>
            <a:r>
              <a:rPr lang="nb-NO">
                <a:solidFill>
                  <a:schemeClr val="bg1"/>
                </a:solidFill>
              </a:rPr>
              <a:t> flyt skole</a:t>
            </a:r>
          </a:p>
          <a:p>
            <a:r>
              <a:rPr lang="nb-NO">
                <a:solidFill>
                  <a:schemeClr val="bg1"/>
                </a:solidFill>
              </a:rPr>
              <a:t>Heimesida</a:t>
            </a:r>
          </a:p>
          <a:p>
            <a:r>
              <a:rPr lang="nb-NO">
                <a:solidFill>
                  <a:schemeClr val="bg1"/>
                </a:solidFill>
              </a:rPr>
              <a:t>Facebook – glimt frå kvardagen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122118" y="5259234"/>
            <a:ext cx="686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chemeClr val="bg1"/>
                </a:solidFill>
              </a:rPr>
              <a:t>"Me gjer kvarandre gode"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662" y="1877577"/>
            <a:ext cx="4382550" cy="31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53F035BB-469E-E142-EA18-7BFD18A2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nb-NO" sz="4000"/>
              <a:t>Lærarar og klasser</a:t>
            </a:r>
          </a:p>
        </p:txBody>
      </p:sp>
      <p:cxnSp>
        <p:nvCxnSpPr>
          <p:cNvPr id="8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Plassholder for innhold 2">
            <a:extLst>
              <a:ext uri="{FF2B5EF4-FFF2-40B4-BE49-F238E27FC236}">
                <a16:creationId xmlns:a16="http://schemas.microsoft.com/office/drawing/2014/main" id="{545A4A82-CE14-03F6-D2FD-3BD917FC2E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97763" y="1082673"/>
          <a:ext cx="5751237" cy="470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634811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2E9CCA0365947A2C0C7ACB2199B9F" ma:contentTypeVersion="35" ma:contentTypeDescription="Create a new document." ma:contentTypeScope="" ma:versionID="7f7ebb53b4a5e028ddfc58e58bad2043">
  <xsd:schema xmlns:xsd="http://www.w3.org/2001/XMLSchema" xmlns:xs="http://www.w3.org/2001/XMLSchema" xmlns:p="http://schemas.microsoft.com/office/2006/metadata/properties" xmlns:ns3="fc8f2b55-9946-41cb-b073-5ae1a4ad0ad2" xmlns:ns4="36680333-2218-4a3b-8668-c67e6fbe1924" targetNamespace="http://schemas.microsoft.com/office/2006/metadata/properties" ma:root="true" ma:fieldsID="bfe2c1e5c5443fb727762c4a3dcec534" ns3:_="" ns4:_="">
    <xsd:import namespace="fc8f2b55-9946-41cb-b073-5ae1a4ad0ad2"/>
    <xsd:import namespace="36680333-2218-4a3b-8668-c67e6fbe19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Templates" minOccurs="0"/>
                <xsd:element ref="ns4:MediaServiceDateTaken" minOccurs="0"/>
                <xsd:element ref="ns4:TeamsChannelId" minOccurs="0"/>
                <xsd:element ref="ns4:Math_Settings" minOccurs="0"/>
                <xsd:element ref="ns4:IsNotebookLocked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f2b55-9946-41cb-b073-5ae1a4ad0a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80333-2218-4a3b-8668-c67e6fbe192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36680333-2218-4a3b-8668-c67e6fbe1924" xsi:nil="true"/>
    <TeamsChannelId xmlns="36680333-2218-4a3b-8668-c67e6fbe1924" xsi:nil="true"/>
    <Distribution_Groups xmlns="36680333-2218-4a3b-8668-c67e6fbe1924" xsi:nil="true"/>
    <Self_Registration_Enabled xmlns="36680333-2218-4a3b-8668-c67e6fbe1924" xsi:nil="true"/>
    <Math_Settings xmlns="36680333-2218-4a3b-8668-c67e6fbe1924" xsi:nil="true"/>
    <Is_Collaboration_Space_Locked xmlns="36680333-2218-4a3b-8668-c67e6fbe1924" xsi:nil="true"/>
    <Invited_Teachers xmlns="36680333-2218-4a3b-8668-c67e6fbe1924" xsi:nil="true"/>
    <Self_Registration_Enabled0 xmlns="36680333-2218-4a3b-8668-c67e6fbe1924" xsi:nil="true"/>
    <DefaultSectionNames xmlns="36680333-2218-4a3b-8668-c67e6fbe1924" xsi:nil="true"/>
    <Teams_Channel_Section_Location xmlns="36680333-2218-4a3b-8668-c67e6fbe1924" xsi:nil="true"/>
    <Owner xmlns="36680333-2218-4a3b-8668-c67e6fbe1924">
      <UserInfo>
        <DisplayName/>
        <AccountId xsi:nil="true"/>
        <AccountType/>
      </UserInfo>
    </Owner>
    <CultureName xmlns="36680333-2218-4a3b-8668-c67e6fbe1924" xsi:nil="true"/>
    <Students xmlns="36680333-2218-4a3b-8668-c67e6fbe1924">
      <UserInfo>
        <DisplayName/>
        <AccountId xsi:nil="true"/>
        <AccountType/>
      </UserInfo>
    </Students>
    <Student_Groups xmlns="36680333-2218-4a3b-8668-c67e6fbe1924">
      <UserInfo>
        <DisplayName/>
        <AccountId xsi:nil="true"/>
        <AccountType/>
      </UserInfo>
    </Student_Groups>
    <IsNotebookLocked xmlns="36680333-2218-4a3b-8668-c67e6fbe1924" xsi:nil="true"/>
    <NotebookType xmlns="36680333-2218-4a3b-8668-c67e6fbe1924" xsi:nil="true"/>
    <Templates xmlns="36680333-2218-4a3b-8668-c67e6fbe1924" xsi:nil="true"/>
    <AppVersion xmlns="36680333-2218-4a3b-8668-c67e6fbe1924" xsi:nil="true"/>
    <LMS_Mappings xmlns="36680333-2218-4a3b-8668-c67e6fbe1924" xsi:nil="true"/>
    <FolderType xmlns="36680333-2218-4a3b-8668-c67e6fbe1924" xsi:nil="true"/>
    <Teachers xmlns="36680333-2218-4a3b-8668-c67e6fbe1924">
      <UserInfo>
        <DisplayName/>
        <AccountId xsi:nil="true"/>
        <AccountType/>
      </UserInfo>
    </Teachers>
    <Has_Teacher_Only_SectionGroup xmlns="36680333-2218-4a3b-8668-c67e6fbe1924" xsi:nil="true"/>
  </documentManagement>
</p:properties>
</file>

<file path=customXml/itemProps1.xml><?xml version="1.0" encoding="utf-8"?>
<ds:datastoreItem xmlns:ds="http://schemas.openxmlformats.org/officeDocument/2006/customXml" ds:itemID="{F867791F-9EAA-4087-9B5D-D2F94380A27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c8f2b55-9946-41cb-b073-5ae1a4ad0ad2"/>
    <ds:schemaRef ds:uri="36680333-2218-4a3b-8668-c67e6fbe1924"/>
  </ds:schemaRefs>
</ds:datastoreItem>
</file>

<file path=customXml/itemProps2.xml><?xml version="1.0" encoding="utf-8"?>
<ds:datastoreItem xmlns:ds="http://schemas.openxmlformats.org/officeDocument/2006/customXml" ds:itemID="{6111368C-4536-4D93-8704-DC73888A9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BC82FA-D875-4D3F-9283-66FAB8EC2DA8}">
  <ds:schemaRefs>
    <ds:schemaRef ds:uri="http://schemas.microsoft.com/office/2006/metadata/properties"/>
    <ds:schemaRef ds:uri="http://www.w3.org/2000/xmlns/"/>
    <ds:schemaRef ds:uri="36680333-2218-4a3b-8668-c67e6fbe1924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Berlin_16x9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Krets</vt:lpstr>
      <vt:lpstr>Velkomen til Frøyland Ungdomsskule</vt:lpstr>
      <vt:lpstr>Agenda</vt:lpstr>
      <vt:lpstr>Overgang frå barneskule til ungdomsskule</vt:lpstr>
      <vt:lpstr>Kvardagen på FUS </vt:lpstr>
      <vt:lpstr>§9A Trygt og godt skulemiljø</vt:lpstr>
      <vt:lpstr>Korleis jobbar FUS med Trygt og godt skulemiljø?</vt:lpstr>
      <vt:lpstr>Læring</vt:lpstr>
      <vt:lpstr>Samarbeid skule og heim</vt:lpstr>
      <vt:lpstr>Lærarar og klasser</vt:lpstr>
      <vt:lpstr>Klasse 8a</vt:lpstr>
      <vt:lpstr>Klasse 8b</vt:lpstr>
      <vt:lpstr>Klasse 8c</vt:lpstr>
      <vt:lpstr>Val av klassekontaktar/representant i FAU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Siri Svanøe Endresen</dc:creator>
  <cp:lastModifiedBy>Susanne Åsebø-Trodal</cp:lastModifiedBy>
  <cp:revision>1</cp:revision>
  <dcterms:created xsi:type="dcterms:W3CDTF">2016-04-16T17:35:44Z</dcterms:created>
  <dcterms:modified xsi:type="dcterms:W3CDTF">2023-06-01T16:56:25Z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0x010100D2B2E9CCA0365947A2C0C7ACB2199B9F</vt:lpwstr>
  </property>
  <property fmtid="{D5CDD505-2E9C-101B-9397-08002B2CF9AE}" pid="3" name="AuthorIds_UIVersion_1536">
    <vt:lpwstr>11</vt:lpwstr>
  </property>
</Properties>
</file>